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6" r:id="rId5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844"/>
    <a:srgbClr val="1C355E"/>
    <a:srgbClr val="EE7623"/>
    <a:srgbClr val="FFFF00"/>
    <a:srgbClr val="EC9BAD"/>
    <a:srgbClr val="3B92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75" d="100"/>
          <a:sy n="75" d="100"/>
        </p:scale>
        <p:origin x="28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6073B-9410-4337-9857-BE041999B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ABA2EE-2EE4-4BB0-AFAA-B217F59310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7DBEF-0B7D-454C-8015-B58249FCF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69343-279A-43E9-B4C6-F58C59CEE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05903-6E8F-49DA-B684-3FE2F27E6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19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CCCDD-6654-476D-A9AC-5EB6B9DE2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6E734E-D8F7-4F1B-8EC8-6992BD90C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697B8-1868-49CF-99F3-4A69A2A1D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85500-2AB7-4086-B450-856B65F7A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37F41-BFDF-4446-9392-4F60E2690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8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577FB0-9B09-4D66-9D57-C45BFCC8D7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60DCF8-94ED-4CAA-AA9A-F0EBB74A0B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7DCC3-2347-422D-9D67-D344A0476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4BB9D-8C36-4DF6-8B95-07526943A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0A66A-792B-4751-8EA7-F1468C725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22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7A891-4799-49AF-A187-6BE0665A3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293FD-DAEB-4057-8FB3-DC4D17CCE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35109-CE6C-486F-B4DA-BE8E8D000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EBF76-11EE-45FE-ACB5-36CF6F566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A2B98-588F-4CE5-9DEC-11481CA3B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91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452E1-99A3-4208-BA9E-48A8EE7BD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21E49-1391-4716-A437-01D872833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9B636-92C1-475F-8892-B4B5C73F2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6FD2D-3E5F-4BED-B1F3-9F804E8CA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9D4D8-8A8D-47CB-91F5-98C25F8F5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42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95158-D235-4024-A288-81F37897B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145FB-D043-4C7F-A139-CC9A31BA7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E002BF-DEDC-414F-A874-13EFC724D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27F4ED-6B95-41DA-8B04-7E2A3412F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214E1-E0F3-419F-A3C0-BFB69BACE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28B267-F431-4488-9A96-E63CC50C8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26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034F0-DCC3-41AB-A650-2A6685895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35990-C116-4E98-83D8-FE53EE28F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5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870B1A-9A91-4853-A0BE-21004EC9F7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F174BD-E53B-4EEF-9E4A-4E58981AC6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32E318-7F02-45CA-849C-1001BA09B3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57F18-7EDB-4C46-A4B1-7FB9082F5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933841-3670-4C07-ABDB-2D8259277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A59092-C9F0-4E4A-938D-C19541584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48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76EDD-8825-44F7-B972-6E7F0159E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3FAFE6-97B6-4916-87D7-35D7180FD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3CA684-EBD9-4661-9D35-A6063DE9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7BD752-F9DD-4251-B48E-7E370545C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2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197159-B03A-4F30-8400-238CE5165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77C9CF-070A-429C-92CF-B9501451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1794BC-D42B-4808-B3E3-97AFFFE56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660DE-DCD3-4A22-BDAB-3829E1E51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339C4-346D-4860-A9CF-90F0D9FEA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C9179B-56F3-4B64-A664-4DF959362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A121C-E905-49BE-AE4B-ED4E22453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451FDB-25A9-4F49-BF1E-DAB669DC7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8D6635-298D-4990-9327-C519AFB2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53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BD3CE-A946-4190-BAA1-318FCABF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928FF6-3F8B-4506-8CA7-48495B1E91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791795-7C5C-494F-AAD6-7FC993B41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92A81-495E-4133-9069-83CF65545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4F4A97-BBE0-4BCD-B529-88241CDB2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BFAA5F-055B-4685-AF0E-04F28E6F9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068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5AED0B-8DB2-40B0-826C-FEBE08B39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83E6-2405-435D-806B-28F62D029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CA20E-D56F-45DC-909A-85DB571BD0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EF61E-DFDF-8A42-9E03-0BF24DD9668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8634D-AE33-42A2-945A-DF75D3080C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8B2FD-5FE3-4DC3-B3E0-6BB1EA465A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BDA8C-E036-DF40-BC25-0CCE57B2A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47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72656013-2487-104D-9EF3-CD0497107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750142"/>
              </p:ext>
            </p:extLst>
          </p:nvPr>
        </p:nvGraphicFramePr>
        <p:xfrm>
          <a:off x="282714" y="765753"/>
          <a:ext cx="7272213" cy="38451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490466578"/>
                    </a:ext>
                  </a:extLst>
                </a:gridCol>
                <a:gridCol w="1448711">
                  <a:extLst>
                    <a:ext uri="{9D8B030D-6E8A-4147-A177-3AD203B41FA5}">
                      <a16:colId xmlns:a16="http://schemas.microsoft.com/office/drawing/2014/main" val="490999845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1427184097"/>
                    </a:ext>
                  </a:extLst>
                </a:gridCol>
                <a:gridCol w="1448711">
                  <a:extLst>
                    <a:ext uri="{9D8B030D-6E8A-4147-A177-3AD203B41FA5}">
                      <a16:colId xmlns:a16="http://schemas.microsoft.com/office/drawing/2014/main" val="204543030"/>
                    </a:ext>
                  </a:extLst>
                </a:gridCol>
                <a:gridCol w="1448711">
                  <a:extLst>
                    <a:ext uri="{9D8B030D-6E8A-4147-A177-3AD203B41FA5}">
                      <a16:colId xmlns:a16="http://schemas.microsoft.com/office/drawing/2014/main" val="672538940"/>
                    </a:ext>
                  </a:extLst>
                </a:gridCol>
              </a:tblGrid>
              <a:tr h="38451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3"/>
                          </a:solidFill>
                          <a:latin typeface="Arial Rounded MT Bold" panose="020F0704030504030204" pitchFamily="34" charset="77"/>
                        </a:rPr>
                        <a:t>Monday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3"/>
                          </a:solidFill>
                          <a:latin typeface="Arial Rounded MT Bold" panose="020F0704030504030204" pitchFamily="34" charset="77"/>
                        </a:rPr>
                        <a:t>Tuesday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3"/>
                          </a:solidFill>
                          <a:latin typeface="Arial Rounded MT Bold" panose="020F0704030504030204" pitchFamily="34" charset="77"/>
                        </a:rPr>
                        <a:t>Wednesday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3"/>
                          </a:solidFill>
                          <a:latin typeface="Arial Rounded MT Bold" panose="020F0704030504030204" pitchFamily="34" charset="77"/>
                        </a:rPr>
                        <a:t>Thursday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accent3"/>
                          </a:solidFill>
                          <a:latin typeface="Arial Rounded MT Bold" panose="020F0704030504030204" pitchFamily="34" charset="77"/>
                        </a:rPr>
                        <a:t>Friday</a:t>
                      </a:r>
                    </a:p>
                  </a:txBody>
                  <a:tcPr anchor="ctr">
                    <a:solidFill>
                      <a:schemeClr val="tx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564528"/>
                  </a:ext>
                </a:extLst>
              </a:tr>
            </a:tbl>
          </a:graphicData>
        </a:graphic>
      </p:graphicFrame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747" y="3548271"/>
            <a:ext cx="815221" cy="2704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68399" y="12597"/>
            <a:ext cx="5394077" cy="782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200" spc="-30" dirty="0">
                <a:solidFill>
                  <a:srgbClr val="0635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Lake Ann Elementary SFSP 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200" spc="-30" dirty="0">
                <a:solidFill>
                  <a:srgbClr val="0635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</a:t>
            </a:r>
            <a:r>
              <a:rPr lang="en-US" sz="2200" b="1" spc="-30" dirty="0">
                <a:solidFill>
                  <a:srgbClr val="0635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LUNCH</a:t>
            </a:r>
            <a:r>
              <a:rPr lang="en-US" sz="2200" spc="-30" dirty="0">
                <a:solidFill>
                  <a:srgbClr val="0635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Menu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84697"/>
              </p:ext>
            </p:extLst>
          </p:nvPr>
        </p:nvGraphicFramePr>
        <p:xfrm>
          <a:off x="280645" y="1203756"/>
          <a:ext cx="7255421" cy="83243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63399">
                  <a:extLst>
                    <a:ext uri="{9D8B030D-6E8A-4147-A177-3AD203B41FA5}">
                      <a16:colId xmlns:a16="http://schemas.microsoft.com/office/drawing/2014/main" val="3884770739"/>
                    </a:ext>
                  </a:extLst>
                </a:gridCol>
                <a:gridCol w="1463399">
                  <a:extLst>
                    <a:ext uri="{9D8B030D-6E8A-4147-A177-3AD203B41FA5}">
                      <a16:colId xmlns:a16="http://schemas.microsoft.com/office/drawing/2014/main" val="1976861152"/>
                    </a:ext>
                  </a:extLst>
                </a:gridCol>
                <a:gridCol w="1463399">
                  <a:extLst>
                    <a:ext uri="{9D8B030D-6E8A-4147-A177-3AD203B41FA5}">
                      <a16:colId xmlns:a16="http://schemas.microsoft.com/office/drawing/2014/main" val="240109088"/>
                    </a:ext>
                  </a:extLst>
                </a:gridCol>
                <a:gridCol w="1432612">
                  <a:extLst>
                    <a:ext uri="{9D8B030D-6E8A-4147-A177-3AD203B41FA5}">
                      <a16:colId xmlns:a16="http://schemas.microsoft.com/office/drawing/2014/main" val="653182617"/>
                    </a:ext>
                  </a:extLst>
                </a:gridCol>
                <a:gridCol w="1432612">
                  <a:extLst>
                    <a:ext uri="{9D8B030D-6E8A-4147-A177-3AD203B41FA5}">
                      <a16:colId xmlns:a16="http://schemas.microsoft.com/office/drawing/2014/main" val="1523333329"/>
                    </a:ext>
                  </a:extLst>
                </a:gridCol>
              </a:tblGrid>
              <a:tr h="139062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Menus Subject to Change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  <a:r>
                        <a:rPr lang="en-US" sz="1200" dirty="0"/>
                        <a:t>All meals served with choice of chocolate or white milk</a:t>
                      </a:r>
                      <a:endParaRPr lang="en-US" sz="1200" dirty="0">
                        <a:solidFill>
                          <a:srgbClr val="1C355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**PB&amp;J Uncrustable Fun Lunch offered daily as an alternate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baseline="0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109438"/>
                  </a:ext>
                </a:extLst>
              </a:tr>
              <a:tr h="1375982">
                <a:tc>
                  <a:txBody>
                    <a:bodyPr/>
                    <a:lstStyle/>
                    <a:p>
                      <a:pPr algn="ctr"/>
                      <a:endParaRPr lang="en-US" sz="1100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1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9606"/>
                  </a:ext>
                </a:extLst>
              </a:tr>
              <a:tr h="1375982">
                <a:tc>
                  <a:txBody>
                    <a:bodyPr/>
                    <a:lstStyle/>
                    <a:p>
                      <a:pPr algn="ctr"/>
                      <a:endParaRPr lang="en-US" sz="1100" b="0" i="0" baseline="0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1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 dirty="0">
                        <a:solidFill>
                          <a:srgbClr val="1C355E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013975"/>
                  </a:ext>
                </a:extLst>
              </a:tr>
              <a:tr h="785578"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baseline="0" dirty="0">
                          <a:solidFill>
                            <a:srgbClr val="1C355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  <a:p>
                      <a:pPr algn="ctr"/>
                      <a:r>
                        <a:rPr lang="en-US" sz="1000" b="0" i="0" baseline="0" dirty="0">
                          <a:solidFill>
                            <a:srgbClr val="1C355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Spaghetti w/ Meat Sauce &amp; Breadstick</a:t>
                      </a:r>
                    </a:p>
                    <a:p>
                      <a:pPr algn="ctr"/>
                      <a:r>
                        <a:rPr lang="en-US" sz="1000" b="0" i="0" baseline="0" dirty="0">
                          <a:solidFill>
                            <a:srgbClr val="1C355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Seasoned Green Beans</a:t>
                      </a:r>
                    </a:p>
                    <a:p>
                      <a:pPr algn="ctr"/>
                      <a:endParaRPr lang="en-US" sz="1000" b="0" i="0" baseline="0" dirty="0">
                        <a:solidFill>
                          <a:srgbClr val="1C355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582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000" b="0" i="0" baseline="0" dirty="0">
                        <a:solidFill>
                          <a:srgbClr val="1C355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0" baseline="0" dirty="0">
                          <a:solidFill>
                            <a:srgbClr val="1C355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Cheeseburger w/ Crinkle Fries</a:t>
                      </a:r>
                    </a:p>
                    <a:p>
                      <a:pPr algn="ctr"/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000" b="0" i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582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000" b="1" i="0" baseline="0" dirty="0">
                        <a:solidFill>
                          <a:srgbClr val="1C355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solidFill>
                            <a:srgbClr val="1C355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 Turkey Ham &amp; Cheese on a Bun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w/ Baked Beans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dirty="0">
                        <a:solidFill>
                          <a:srgbClr val="1C355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1" baseline="0" dirty="0">
                          <a:solidFill>
                            <a:srgbClr val="1C355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  <a:p>
                      <a:pPr algn="ctr"/>
                      <a:r>
                        <a:rPr lang="en-US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Macaroni &amp; Cheese w/Chicken Tenders</a:t>
                      </a:r>
                    </a:p>
                    <a:p>
                      <a:pPr algn="ctr"/>
                      <a:endParaRPr lang="en-US" sz="1000" b="0" i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000" b="0" i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000" b="0" i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582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000" b="0" i="1" baseline="0" dirty="0">
                        <a:solidFill>
                          <a:srgbClr val="1C355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1" dirty="0">
                          <a:solidFill>
                            <a:srgbClr val="1C355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Cheese Pizza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w/Carrot Sticks</a:t>
                      </a:r>
                    </a:p>
                    <a:p>
                      <a:pPr algn="ctr"/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5829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000" b="0" i="1" dirty="0">
                        <a:solidFill>
                          <a:srgbClr val="1C355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819137"/>
                  </a:ext>
                </a:extLst>
              </a:tr>
              <a:tr h="1079227"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  <a:p>
                      <a:pPr algn="ctr"/>
                      <a:r>
                        <a:rPr lang="en-US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Popcorn Chicken w/ Mashed Potatoes, Gravy and Dinner Roll</a:t>
                      </a:r>
                    </a:p>
                    <a:p>
                      <a:pPr algn="ctr"/>
                      <a:endParaRPr lang="en-US" sz="1000" b="0" i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  <a:p>
                      <a:pPr algn="ctr"/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  <a:p>
                      <a:pPr algn="ctr"/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113532"/>
                  </a:ext>
                </a:extLst>
              </a:tr>
              <a:tr h="26348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Assorted Fresh Fruits &amp; Vegetables available daily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418388"/>
                  </a:ext>
                </a:extLst>
              </a:tr>
              <a:tr h="1375982"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Chilled Fruit</a:t>
                      </a:r>
                    </a:p>
                    <a:p>
                      <a:pPr algn="ctr"/>
                      <a:r>
                        <a:rPr lang="en-US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Orange</a:t>
                      </a:r>
                    </a:p>
                    <a:p>
                      <a:pPr algn="ctr"/>
                      <a:r>
                        <a:rPr lang="en-US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Lettuce Mix</a:t>
                      </a:r>
                    </a:p>
                    <a:p>
                      <a:pPr algn="ctr"/>
                      <a:r>
                        <a:rPr lang="en-US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Carrots</a:t>
                      </a:r>
                    </a:p>
                    <a:p>
                      <a:pPr algn="ctr"/>
                      <a:r>
                        <a:rPr lang="en-US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Cucumbers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Chilled Fruit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Grapes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Lettuce Mix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Radishes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Broccoli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Chilled Fruit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Apple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Lettuce Mix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Cherry Tomatoes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Cucumbers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Carrots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Chilled Fruit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Strawberries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Lettuce Mix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Mixed Peppers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Cauliflower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Chilled Fruit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Pineapple &amp; Melon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Lettuce Mix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Cauliflower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Broccoli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702142"/>
                  </a:ext>
                </a:extLst>
              </a:tr>
            </a:tbl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0493" y="133006"/>
            <a:ext cx="733285" cy="58681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163011A-B8C8-BF45-A592-B93B97915B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2675" y="394136"/>
            <a:ext cx="1392252" cy="31813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398980" y="9550569"/>
            <a:ext cx="42944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777240">
              <a:defRPr/>
            </a:pPr>
            <a:r>
              <a:rPr lang="en-US" sz="1600" b="1" i="1" dirty="0"/>
              <a:t>This institution is an equal opportunity provider</a:t>
            </a:r>
          </a:p>
        </p:txBody>
      </p:sp>
    </p:spTree>
    <p:extLst>
      <p:ext uri="{BB962C8B-B14F-4D97-AF65-F5344CB8AC3E}">
        <p14:creationId xmlns:p14="http://schemas.microsoft.com/office/powerpoint/2010/main" val="1287098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st_x0020_Reviewed_x0020_Date xmlns="787d9288-0bf0-4776-baeb-6f822f4583db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E3FC2098E37A45B8B7E81D81572276" ma:contentTypeVersion="2" ma:contentTypeDescription="Create a new document." ma:contentTypeScope="" ma:versionID="4fbc91598e1adb7f35e551814c79bfaf">
  <xsd:schema xmlns:xsd="http://www.w3.org/2001/XMLSchema" xmlns:xs="http://www.w3.org/2001/XMLSchema" xmlns:p="http://schemas.microsoft.com/office/2006/metadata/properties" xmlns:ns1="http://schemas.microsoft.com/sharepoint/v3" xmlns:ns2="69967df0-3986-48b8-959b-c05c940d34f2" xmlns:ns3="787d9288-0bf0-4776-baeb-6f822f4583db" targetNamespace="http://schemas.microsoft.com/office/2006/metadata/properties" ma:root="true" ma:fieldsID="9669f5be1a7a9f418a81a9b4dba91696" ns1:_="" ns2:_="" ns3:_="">
    <xsd:import namespace="http://schemas.microsoft.com/sharepoint/v3"/>
    <xsd:import namespace="69967df0-3986-48b8-959b-c05c940d34f2"/>
    <xsd:import namespace="787d9288-0bf0-4776-baeb-6f822f4583d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3:Last_x0020_Reviewed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967df0-3986-48b8-959b-c05c940d34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d9288-0bf0-4776-baeb-6f822f4583db" elementFormDefault="qualified">
    <xsd:import namespace="http://schemas.microsoft.com/office/2006/documentManagement/types"/>
    <xsd:import namespace="http://schemas.microsoft.com/office/infopath/2007/PartnerControls"/>
    <xsd:element name="Last_x0020_Reviewed_x0020_Date" ma:index="11" nillable="true" ma:displayName="Last Reviewed Date" ma:format="DateOnly" ma:internalName="Last_x0020_Reviewed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9771DA-EA44-4453-862A-B9134F62ED3C}">
  <ds:schemaRefs>
    <ds:schemaRef ds:uri="69967df0-3986-48b8-959b-c05c940d34f2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787d9288-0bf0-4776-baeb-6f822f4583db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B5BE465-9095-44F6-934F-883E0D3E3C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A4C870-8A42-4660-8EC0-DB9A727CF7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9967df0-3986-48b8-959b-c05c940d34f2"/>
    <ds:schemaRef ds:uri="787d9288-0bf0-4776-baeb-6f822f4583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1426</TotalTime>
  <Words>154</Words>
  <Application>Microsoft Office PowerPoint</Application>
  <PresentationFormat>Custom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Little, Carmen</dc:creator>
  <cp:lastModifiedBy>Purchase, Lisa</cp:lastModifiedBy>
  <cp:revision>159</cp:revision>
  <cp:lastPrinted>2021-05-05T15:31:12Z</cp:lastPrinted>
  <dcterms:created xsi:type="dcterms:W3CDTF">2020-04-24T22:15:49Z</dcterms:created>
  <dcterms:modified xsi:type="dcterms:W3CDTF">2025-06-19T20:53:52Z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0x010100B9E3FC2098E37A45B8B7E81D81572276</vt:lpwstr>
  </property>
</Properties>
</file>