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5240000" cy="79756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89" d="100"/>
          <a:sy n="89" d="100"/>
        </p:scale>
        <p:origin x="43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264" y="4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9C64C8-4038-0143-BBB5-4DF9CBACC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F7E53-5A97-9142-853D-0BABF069E7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6023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r">
              <a:defRPr sz="800"/>
            </a:lvl1pPr>
          </a:lstStyle>
          <a:p>
            <a:fld id="{66F9937A-1CB5-774E-ADAE-ECCAB3D93A8C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DB24A-715F-FF47-90BB-A649BA7F44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0EBB6-9464-E44A-908F-6DAAAB1EFE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6023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r">
              <a:defRPr sz="800"/>
            </a:lvl1pPr>
          </a:lstStyle>
          <a:p>
            <a:fld id="{14404E58-9008-1E47-822F-1C900B24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0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023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r">
              <a:defRPr sz="800"/>
            </a:lvl1pPr>
          </a:lstStyle>
          <a:p>
            <a:fld id="{56DD8FBB-BF15-3049-BA6A-36AB784BB26D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876300"/>
            <a:ext cx="452120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4227" tIns="32114" rIns="64227" bIns="32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4034"/>
            <a:ext cx="7437120" cy="2760066"/>
          </a:xfrm>
          <a:prstGeom prst="rect">
            <a:avLst/>
          </a:prstGeom>
        </p:spPr>
        <p:txBody>
          <a:bodyPr vert="horz" lIns="64227" tIns="32114" rIns="64227" bIns="32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023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r">
              <a:defRPr sz="800"/>
            </a:lvl1pPr>
          </a:lstStyle>
          <a:p>
            <a:fld id="{2AE8A7AF-CD99-5342-A4BB-24E3FA10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7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8A7AF-CD99-5342-A4BB-24E3FA1096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8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k object 20"/>
          <p:cNvSpPr/>
          <p:nvPr/>
        </p:nvSpPr>
        <p:spPr>
          <a:xfrm>
            <a:off x="0" y="5461000"/>
            <a:ext cx="15240000" cy="2514600"/>
          </a:xfrm>
          <a:custGeom>
            <a:avLst/>
            <a:gdLst/>
            <a:ahLst/>
            <a:cxnLst/>
            <a:rect l="l" t="t" r="r" b="b"/>
            <a:pathLst>
              <a:path w="15240000" h="2514600">
                <a:moveTo>
                  <a:pt x="0" y="2514600"/>
                </a:moveTo>
                <a:lnTo>
                  <a:pt x="15240000" y="2514600"/>
                </a:lnTo>
                <a:lnTo>
                  <a:pt x="15240000" y="0"/>
                </a:lnTo>
                <a:lnTo>
                  <a:pt x="0" y="0"/>
                </a:lnTo>
                <a:lnTo>
                  <a:pt x="0" y="2514600"/>
                </a:lnTo>
                <a:close/>
              </a:path>
            </a:pathLst>
          </a:custGeom>
          <a:solidFill>
            <a:srgbClr val="1B35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999" y="5820403"/>
            <a:ext cx="13715987" cy="1092200"/>
          </a:xfrm>
        </p:spPr>
        <p:txBody>
          <a:bodyPr lIns="0" tIns="0" rIns="0" bIns="0"/>
          <a:lstStyle>
            <a:lvl1pPr algn="ctr"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3CE895-D46D-254C-BF02-EFC5E4021BCD}"/>
              </a:ext>
            </a:extLst>
          </p:cNvPr>
          <p:cNvCxnSpPr>
            <a:cxnSpLocks/>
          </p:cNvCxnSpPr>
          <p:nvPr userDrawn="1"/>
        </p:nvCxnSpPr>
        <p:spPr>
          <a:xfrm>
            <a:off x="10181236" y="-431800"/>
            <a:ext cx="0" cy="60960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B04A5E3-FB9E-264E-930F-CAE4DC1E09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-1" y="0"/>
            <a:ext cx="5054585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2">
            <a:extLst>
              <a:ext uri="{FF2B5EF4-FFF2-40B4-BE49-F238E27FC236}">
                <a16:creationId xmlns:a16="http://schemas.microsoft.com/office/drawing/2014/main" id="{E6B78AFC-92B8-C745-AD8F-C2C5150A43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54584" y="0"/>
            <a:ext cx="5105401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2">
            <a:extLst>
              <a:ext uri="{FF2B5EF4-FFF2-40B4-BE49-F238E27FC236}">
                <a16:creationId xmlns:a16="http://schemas.microsoft.com/office/drawing/2014/main" id="{4BF1D1F6-F012-A74A-9676-5DC48D1EF42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185415" y="0"/>
            <a:ext cx="5054585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2" userDrawn="1">
          <p15:clr>
            <a:srgbClr val="FBAE40"/>
          </p15:clr>
        </p15:guide>
        <p15:guide id="2" pos="480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1B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BD34DC-9F91-A348-A8D5-EDF81242610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930400"/>
            <a:ext cx="5791200" cy="769441"/>
          </a:xfrm>
        </p:spPr>
        <p:txBody>
          <a:bodyPr/>
          <a:lstStyle>
            <a:lvl1pPr algn="ctr">
              <a:defRPr sz="5000" b="1" i="0">
                <a:solidFill>
                  <a:schemeClr val="bg1"/>
                </a:solidFill>
                <a:latin typeface="Proxima Soft Semibold" panose="02000506030000020004" pitchFamily="2" charset="0"/>
              </a:defRPr>
            </a:lvl1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F49F2EDD-1FA0-AD42-83D3-9C60419F647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639279"/>
            <a:ext cx="5791200" cy="492443"/>
          </a:xfrm>
        </p:spPr>
        <p:txBody>
          <a:bodyPr/>
          <a:lstStyle>
            <a:lvl1pPr algn="ctr">
              <a:defRPr sz="3200" b="1" i="0">
                <a:solidFill>
                  <a:schemeClr val="bg1"/>
                </a:solidFill>
                <a:latin typeface="Proxima Soft Semibold" panose="02000506030000020004" pitchFamily="2" charset="0"/>
              </a:defRPr>
            </a:lvl1pPr>
          </a:lstStyle>
          <a:p>
            <a:pPr lvl="0"/>
            <a:r>
              <a:rPr lang="en-US" dirty="0"/>
              <a:t>Headline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2" userDrawn="1">
          <p15:clr>
            <a:srgbClr val="FBAE40"/>
          </p15:clr>
        </p15:guide>
        <p15:guide id="2" pos="48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874" y="5820403"/>
            <a:ext cx="586825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2000" y="1834388"/>
            <a:ext cx="137160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417308"/>
            <a:ext cx="48768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71E3D4-CF97-DA46-A1FB-222A648C4CA4}"/>
              </a:ext>
            </a:extLst>
          </p:cNvPr>
          <p:cNvSpPr txBox="1"/>
          <p:nvPr/>
        </p:nvSpPr>
        <p:spPr>
          <a:xfrm>
            <a:off x="2743200" y="931859"/>
            <a:ext cx="8563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 Rounded MT Bold" panose="020F0704030504030204" pitchFamily="34" charset="77"/>
              </a:rPr>
              <a:t>Summer Meal Service Locations</a:t>
            </a:r>
          </a:p>
          <a:p>
            <a:pPr algn="ctr"/>
            <a:r>
              <a:rPr lang="en-US" sz="3000" b="1" dirty="0">
                <a:latin typeface="Arial Rounded MT Bold" panose="020F0704030504030204" pitchFamily="34" charset="77"/>
              </a:rPr>
              <a:t>FREE for all students 18 and under!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963184"/>
            <a:ext cx="39007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Meal Service Locations</a:t>
            </a:r>
          </a:p>
          <a:p>
            <a:pPr algn="ctr"/>
            <a:r>
              <a:rPr lang="en-US" sz="1700" dirty="0"/>
              <a:t>Lake Ann Elementary</a:t>
            </a:r>
          </a:p>
          <a:p>
            <a:pPr algn="ctr"/>
            <a:r>
              <a:rPr lang="en-US" sz="1700" dirty="0"/>
              <a:t>19375 Bronson Lake Rd</a:t>
            </a:r>
          </a:p>
          <a:p>
            <a:pPr algn="ctr"/>
            <a:r>
              <a:rPr lang="en-US" sz="1700" dirty="0"/>
              <a:t> Interlochen, MI 49643</a:t>
            </a:r>
          </a:p>
          <a:p>
            <a:pPr algn="ctr"/>
            <a:endParaRPr lang="en-US" sz="1700" dirty="0"/>
          </a:p>
          <a:p>
            <a:pPr algn="ctr"/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4434182" y="2963184"/>
            <a:ext cx="5181600" cy="3170099"/>
          </a:xfrm>
          <a:prstGeom prst="rect">
            <a:avLst/>
          </a:prstGeom>
          <a:noFill/>
          <a:ln w="95250">
            <a:solidFill>
              <a:schemeClr val="accent3">
                <a:lumMod val="75000"/>
                <a:alpha val="95000"/>
              </a:schemeClr>
            </a:solidFill>
          </a:ln>
          <a:effectLst>
            <a:outerShdw blurRad="50800" dist="50800" dir="5400000" algn="ctr" rotWithShape="0">
              <a:schemeClr val="bg1"/>
            </a:outerShd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  <a:latin typeface="Cooper Black" panose="0208090404030B020404" pitchFamily="18" charset="0"/>
              </a:rPr>
              <a:t>Dates &amp; Times</a:t>
            </a:r>
          </a:p>
          <a:p>
            <a:pPr algn="ctr"/>
            <a:r>
              <a:rPr lang="en-US" sz="2000" b="1" i="1" dirty="0"/>
              <a:t>June 23 – August 22, 2025</a:t>
            </a:r>
          </a:p>
          <a:p>
            <a:pPr algn="ctr"/>
            <a:r>
              <a:rPr lang="en-US" sz="2000" b="1" i="1" dirty="0"/>
              <a:t>Monday thru Friday</a:t>
            </a:r>
          </a:p>
          <a:p>
            <a:pPr algn="ctr"/>
            <a:endParaRPr lang="en-US" sz="2000" b="1" i="1" dirty="0"/>
          </a:p>
          <a:p>
            <a:pPr algn="ctr"/>
            <a:r>
              <a:rPr lang="en-US" dirty="0"/>
              <a:t>Breakfast  8am-9am</a:t>
            </a:r>
          </a:p>
          <a:p>
            <a:pPr algn="ctr"/>
            <a:r>
              <a:rPr lang="en-US" dirty="0"/>
              <a:t> Lunch 11:30am-12:30pm</a:t>
            </a:r>
          </a:p>
          <a:p>
            <a:pPr algn="ctr"/>
            <a:endParaRPr lang="en-US" dirty="0"/>
          </a:p>
          <a:p>
            <a:pPr algn="ctr"/>
            <a:r>
              <a:rPr lang="en-US" b="1" dirty="0">
                <a:solidFill>
                  <a:schemeClr val="accent5"/>
                </a:solidFill>
              </a:rPr>
              <a:t>CLOSED</a:t>
            </a:r>
          </a:p>
          <a:p>
            <a:pPr algn="ctr"/>
            <a:r>
              <a:rPr lang="en-US" dirty="0"/>
              <a:t>July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</a:t>
            </a:r>
            <a:r>
              <a:rPr lang="en-US" dirty="0"/>
              <a:t>for the holiday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10800" y="3530600"/>
            <a:ext cx="3657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DETAILS</a:t>
            </a:r>
          </a:p>
          <a:p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Meals are only available during service times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 breakfast &amp; 1 Lunch per child each day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Children must be present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Meals must be consumed on site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77" y="6055555"/>
            <a:ext cx="1703661" cy="1631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rtwells">
      <a:dk1>
        <a:srgbClr val="1B345E"/>
      </a:dk1>
      <a:lt1>
        <a:srgbClr val="FFFFFF"/>
      </a:lt1>
      <a:dk2>
        <a:srgbClr val="1B345E"/>
      </a:dk2>
      <a:lt2>
        <a:srgbClr val="EEECE1"/>
      </a:lt2>
      <a:accent1>
        <a:srgbClr val="3A93B5"/>
      </a:accent1>
      <a:accent2>
        <a:srgbClr val="43BEAD"/>
      </a:accent2>
      <a:accent3>
        <a:srgbClr val="FFC843"/>
      </a:accent3>
      <a:accent4>
        <a:srgbClr val="EB9BAD"/>
      </a:accent4>
      <a:accent5>
        <a:srgbClr val="EB7D23"/>
      </a:accent5>
      <a:accent6>
        <a:srgbClr val="EF3741"/>
      </a:accent6>
      <a:hlink>
        <a:srgbClr val="43BEAD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AF15EB-F868-48B1-9796-01026B4C6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2B332-A7B5-43F8-9B03-F51DF20AC72B}">
  <ds:schemaRefs>
    <ds:schemaRef ds:uri="http://purl.org/dc/terms/"/>
    <ds:schemaRef ds:uri="http://purl.org/dc/dcmitype/"/>
    <ds:schemaRef ds:uri="http://schemas.microsoft.com/office/2006/documentManagement/types"/>
    <ds:schemaRef ds:uri="69967df0-3986-48b8-959b-c05c940d34f2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87d9288-0bf0-4776-baeb-6f822f4583db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6040365-D3F3-4F05-B323-FAD4E7BE5A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79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Calibri</vt:lpstr>
      <vt:lpstr>Cooper Black</vt:lpstr>
      <vt:lpstr>Proxima Soft Semibold</vt:lpstr>
      <vt:lpstr>ProximaSoft-Extrabld</vt:lpstr>
      <vt:lpstr>Rockwell Extra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Purchase</dc:creator>
  <cp:lastModifiedBy>Purchase, Lisa</cp:lastModifiedBy>
  <cp:revision>28</cp:revision>
  <cp:lastPrinted>2024-05-31T11:32:52Z</cp:lastPrinted>
  <dcterms:created xsi:type="dcterms:W3CDTF">2020-03-05T17:47:57Z</dcterms:created>
  <dcterms:modified xsi:type="dcterms:W3CDTF">2025-06-18T16:17:17Z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2020-03-05T00:00:00Z</vt:filetime>
  </property>
  <property fmtid="{D5CDD505-2E9C-101B-9397-08002B2CF9AE}" pid="5" name="ContentTypeId">
    <vt:lpwstr>0x010100B9E3FC2098E37A45B8B7E81D81572276</vt:lpwstr>
  </property>
</Properties>
</file>